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FF00"/>
    <a:srgbClr val="FFFF66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image" Target="../media/image15.pn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image" Target="../media/image17.jp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image" Target="../media/image15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image" Target="../media/image1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7CDD1E-10F0-45DD-930F-45AC06DBC075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D3CDA188-80C0-470C-8B30-7506F3B2CAE0}">
      <dgm:prSet phldrT="[Texte]"/>
      <dgm:spPr/>
      <dgm:t>
        <a:bodyPr/>
        <a:lstStyle/>
        <a:p>
          <a:r>
            <a:rPr lang="en-US" noProof="0" dirty="0" smtClean="0"/>
            <a:t>Oldest existing political party</a:t>
          </a:r>
          <a:endParaRPr lang="en-US" noProof="0" dirty="0"/>
        </a:p>
      </dgm:t>
    </dgm:pt>
    <dgm:pt modelId="{742D1DC0-6054-4841-BDD1-F8C359917C16}" type="parTrans" cxnId="{5283EF50-BDB8-4643-9819-59B1CF689E26}">
      <dgm:prSet/>
      <dgm:spPr/>
      <dgm:t>
        <a:bodyPr/>
        <a:lstStyle/>
        <a:p>
          <a:endParaRPr lang="fr-FR"/>
        </a:p>
      </dgm:t>
    </dgm:pt>
    <dgm:pt modelId="{B31D6B21-468F-4C19-BA93-F272B5489F3D}" type="sibTrans" cxnId="{5283EF50-BDB8-4643-9819-59B1CF689E26}">
      <dgm:prSet/>
      <dgm:spPr/>
      <dgm:t>
        <a:bodyPr/>
        <a:lstStyle/>
        <a:p>
          <a:endParaRPr lang="fr-FR"/>
        </a:p>
      </dgm:t>
    </dgm:pt>
    <dgm:pt modelId="{B77BB95D-93CB-4D14-9F96-507E0A07BC27}">
      <dgm:prSet phldrT="[Texte]"/>
      <dgm:spPr/>
      <dgm:t>
        <a:bodyPr/>
        <a:lstStyle/>
        <a:p>
          <a:r>
            <a:rPr lang="en-US" noProof="0" dirty="0" smtClean="0"/>
            <a:t>They are referred to as « The Party of the people » </a:t>
          </a:r>
          <a:endParaRPr lang="en-US" noProof="0" dirty="0"/>
        </a:p>
      </dgm:t>
    </dgm:pt>
    <dgm:pt modelId="{3A4D58C6-C1AF-4FF6-A79B-F98F94D1FC1E}" type="parTrans" cxnId="{7B840894-FC14-49FF-9871-E38A89836B65}">
      <dgm:prSet/>
      <dgm:spPr/>
      <dgm:t>
        <a:bodyPr/>
        <a:lstStyle/>
        <a:p>
          <a:endParaRPr lang="fr-FR"/>
        </a:p>
      </dgm:t>
    </dgm:pt>
    <dgm:pt modelId="{855D01F5-33A1-4849-95FF-BB4598FCC4D9}" type="sibTrans" cxnId="{7B840894-FC14-49FF-9871-E38A89836B65}">
      <dgm:prSet/>
      <dgm:spPr/>
      <dgm:t>
        <a:bodyPr/>
        <a:lstStyle/>
        <a:p>
          <a:endParaRPr lang="fr-FR"/>
        </a:p>
      </dgm:t>
    </dgm:pt>
    <dgm:pt modelId="{1BE61185-2D7A-4719-90D6-F0781BDD0762}">
      <dgm:prSet phldrT="[Texte]"/>
      <dgm:spPr/>
      <dgm:t>
        <a:bodyPr/>
        <a:lstStyle/>
        <a:p>
          <a:r>
            <a:rPr lang="en-US" noProof="0" dirty="0" smtClean="0"/>
            <a:t>Federal government should  take a more active role in people’s live</a:t>
          </a:r>
          <a:endParaRPr lang="en-US" noProof="0" dirty="0"/>
        </a:p>
      </dgm:t>
    </dgm:pt>
    <dgm:pt modelId="{DF85E9D3-8DB7-4E06-B900-DB1343AB6F70}" type="parTrans" cxnId="{14B1D2DE-8DC0-4258-805E-71C4AFD15C7F}">
      <dgm:prSet/>
      <dgm:spPr/>
      <dgm:t>
        <a:bodyPr/>
        <a:lstStyle/>
        <a:p>
          <a:endParaRPr lang="fr-FR"/>
        </a:p>
      </dgm:t>
    </dgm:pt>
    <dgm:pt modelId="{279AD83B-1CB7-4016-93E7-1C3F6D5246DC}" type="sibTrans" cxnId="{14B1D2DE-8DC0-4258-805E-71C4AFD15C7F}">
      <dgm:prSet/>
      <dgm:spPr/>
      <dgm:t>
        <a:bodyPr/>
        <a:lstStyle/>
        <a:p>
          <a:endParaRPr lang="fr-FR"/>
        </a:p>
      </dgm:t>
    </dgm:pt>
    <dgm:pt modelId="{C11F7239-E2BA-4C87-92EA-239CAB4F3D6B}" type="pres">
      <dgm:prSet presAssocID="{097CDD1E-10F0-45DD-930F-45AC06DBC075}" presName="linearFlow" presStyleCnt="0">
        <dgm:presLayoutVars>
          <dgm:dir/>
          <dgm:resizeHandles val="exact"/>
        </dgm:presLayoutVars>
      </dgm:prSet>
      <dgm:spPr/>
    </dgm:pt>
    <dgm:pt modelId="{A11DE068-ACEE-47C9-89FB-8F97298F8A13}" type="pres">
      <dgm:prSet presAssocID="{D3CDA188-80C0-470C-8B30-7506F3B2CAE0}" presName="composite" presStyleCnt="0"/>
      <dgm:spPr/>
    </dgm:pt>
    <dgm:pt modelId="{306E328C-FD4A-4996-AF43-5077090B59A9}" type="pres">
      <dgm:prSet presAssocID="{D3CDA188-80C0-470C-8B30-7506F3B2CAE0}" presName="imgShp" presStyleLbl="fgImgPlace1" presStyleIdx="0" presStyleCnt="3" custLinFactNeighborX="1347" custLinFactNeighborY="6397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fr-FR"/>
        </a:p>
      </dgm:t>
    </dgm:pt>
    <dgm:pt modelId="{79867E42-B201-4E0A-BDA6-64534CE19888}" type="pres">
      <dgm:prSet presAssocID="{D3CDA188-80C0-470C-8B30-7506F3B2CAE0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CCE1DA-F243-4DEC-857B-8CCC1EABB5ED}" type="pres">
      <dgm:prSet presAssocID="{B31D6B21-468F-4C19-BA93-F272B5489F3D}" presName="spacing" presStyleCnt="0"/>
      <dgm:spPr/>
    </dgm:pt>
    <dgm:pt modelId="{B7D8B7EA-C1B3-4E00-88E2-4343F9F74322}" type="pres">
      <dgm:prSet presAssocID="{B77BB95D-93CB-4D14-9F96-507E0A07BC27}" presName="composite" presStyleCnt="0"/>
      <dgm:spPr/>
    </dgm:pt>
    <dgm:pt modelId="{AA1C883C-0BCB-422B-BDC1-661EEE0913AE}" type="pres">
      <dgm:prSet presAssocID="{B77BB95D-93CB-4D14-9F96-507E0A07BC27}" presName="imgShp" presStyleLbl="fgImgPlace1" presStyleIdx="1" presStyleCnt="3" custLinFactNeighborX="3521" custLinFactNeighborY="1935"/>
      <dgm:spPr/>
    </dgm:pt>
    <dgm:pt modelId="{3B73E14D-E235-4F53-8D24-F5CE174BDED0}" type="pres">
      <dgm:prSet presAssocID="{B77BB95D-93CB-4D14-9F96-507E0A07BC27}" presName="txShp" presStyleLbl="node1" presStyleIdx="1" presStyleCnt="3">
        <dgm:presLayoutVars>
          <dgm:bulletEnabled val="1"/>
        </dgm:presLayoutVars>
      </dgm:prSet>
      <dgm:spPr/>
    </dgm:pt>
    <dgm:pt modelId="{B26D87AE-7712-4EB8-8575-47CCF8ED9E0F}" type="pres">
      <dgm:prSet presAssocID="{855D01F5-33A1-4849-95FF-BB4598FCC4D9}" presName="spacing" presStyleCnt="0"/>
      <dgm:spPr/>
    </dgm:pt>
    <dgm:pt modelId="{0498F9D7-C62C-4241-A169-2F5C12CF2784}" type="pres">
      <dgm:prSet presAssocID="{1BE61185-2D7A-4719-90D6-F0781BDD0762}" presName="composite" presStyleCnt="0"/>
      <dgm:spPr/>
    </dgm:pt>
    <dgm:pt modelId="{18C680E6-E929-4236-9F39-68EE017DD9BF}" type="pres">
      <dgm:prSet presAssocID="{1BE61185-2D7A-4719-90D6-F0781BDD0762}" presName="imgShp" presStyleLbl="fgImgPlace1" presStyleIdx="2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A24A015A-B32B-4AF1-96BD-EAFFF3111F91}" type="pres">
      <dgm:prSet presAssocID="{1BE61185-2D7A-4719-90D6-F0781BDD0762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283EF50-BDB8-4643-9819-59B1CF689E26}" srcId="{097CDD1E-10F0-45DD-930F-45AC06DBC075}" destId="{D3CDA188-80C0-470C-8B30-7506F3B2CAE0}" srcOrd="0" destOrd="0" parTransId="{742D1DC0-6054-4841-BDD1-F8C359917C16}" sibTransId="{B31D6B21-468F-4C19-BA93-F272B5489F3D}"/>
    <dgm:cxn modelId="{C50E1F83-6980-49A0-83A9-2464A2B647F9}" type="presOf" srcId="{1BE61185-2D7A-4719-90D6-F0781BDD0762}" destId="{A24A015A-B32B-4AF1-96BD-EAFFF3111F91}" srcOrd="0" destOrd="0" presId="urn:microsoft.com/office/officeart/2005/8/layout/vList3"/>
    <dgm:cxn modelId="{7B840894-FC14-49FF-9871-E38A89836B65}" srcId="{097CDD1E-10F0-45DD-930F-45AC06DBC075}" destId="{B77BB95D-93CB-4D14-9F96-507E0A07BC27}" srcOrd="1" destOrd="0" parTransId="{3A4D58C6-C1AF-4FF6-A79B-F98F94D1FC1E}" sibTransId="{855D01F5-33A1-4849-95FF-BB4598FCC4D9}"/>
    <dgm:cxn modelId="{A492F4DB-90E7-4A58-ABFA-ADC35AC201B8}" type="presOf" srcId="{D3CDA188-80C0-470C-8B30-7506F3B2CAE0}" destId="{79867E42-B201-4E0A-BDA6-64534CE19888}" srcOrd="0" destOrd="0" presId="urn:microsoft.com/office/officeart/2005/8/layout/vList3"/>
    <dgm:cxn modelId="{45382478-9554-4F15-9E72-16961DBFD98C}" type="presOf" srcId="{B77BB95D-93CB-4D14-9F96-507E0A07BC27}" destId="{3B73E14D-E235-4F53-8D24-F5CE174BDED0}" srcOrd="0" destOrd="0" presId="urn:microsoft.com/office/officeart/2005/8/layout/vList3"/>
    <dgm:cxn modelId="{14B1D2DE-8DC0-4258-805E-71C4AFD15C7F}" srcId="{097CDD1E-10F0-45DD-930F-45AC06DBC075}" destId="{1BE61185-2D7A-4719-90D6-F0781BDD0762}" srcOrd="2" destOrd="0" parTransId="{DF85E9D3-8DB7-4E06-B900-DB1343AB6F70}" sibTransId="{279AD83B-1CB7-4016-93E7-1C3F6D5246DC}"/>
    <dgm:cxn modelId="{404B40EE-9760-4681-859A-F660FE6129B8}" type="presOf" srcId="{097CDD1E-10F0-45DD-930F-45AC06DBC075}" destId="{C11F7239-E2BA-4C87-92EA-239CAB4F3D6B}" srcOrd="0" destOrd="0" presId="urn:microsoft.com/office/officeart/2005/8/layout/vList3"/>
    <dgm:cxn modelId="{D24D59F9-EF90-4A2D-A569-CE786224BAC2}" type="presParOf" srcId="{C11F7239-E2BA-4C87-92EA-239CAB4F3D6B}" destId="{A11DE068-ACEE-47C9-89FB-8F97298F8A13}" srcOrd="0" destOrd="0" presId="urn:microsoft.com/office/officeart/2005/8/layout/vList3"/>
    <dgm:cxn modelId="{1296E477-37BC-4A6E-8D5E-79F24622D0CF}" type="presParOf" srcId="{A11DE068-ACEE-47C9-89FB-8F97298F8A13}" destId="{306E328C-FD4A-4996-AF43-5077090B59A9}" srcOrd="0" destOrd="0" presId="urn:microsoft.com/office/officeart/2005/8/layout/vList3"/>
    <dgm:cxn modelId="{59462D5F-12A1-4DE2-B14A-0FF2FEE7FC15}" type="presParOf" srcId="{A11DE068-ACEE-47C9-89FB-8F97298F8A13}" destId="{79867E42-B201-4E0A-BDA6-64534CE19888}" srcOrd="1" destOrd="0" presId="urn:microsoft.com/office/officeart/2005/8/layout/vList3"/>
    <dgm:cxn modelId="{3DCF4750-32A9-42A1-9637-BF6854DA2C90}" type="presParOf" srcId="{C11F7239-E2BA-4C87-92EA-239CAB4F3D6B}" destId="{3DCCE1DA-F243-4DEC-857B-8CCC1EABB5ED}" srcOrd="1" destOrd="0" presId="urn:microsoft.com/office/officeart/2005/8/layout/vList3"/>
    <dgm:cxn modelId="{B182109E-220D-433D-B556-D5DCC7F2E9A1}" type="presParOf" srcId="{C11F7239-E2BA-4C87-92EA-239CAB4F3D6B}" destId="{B7D8B7EA-C1B3-4E00-88E2-4343F9F74322}" srcOrd="2" destOrd="0" presId="urn:microsoft.com/office/officeart/2005/8/layout/vList3"/>
    <dgm:cxn modelId="{6946BF59-D83F-4056-BEA0-1C8F02EBE2AE}" type="presParOf" srcId="{B7D8B7EA-C1B3-4E00-88E2-4343F9F74322}" destId="{AA1C883C-0BCB-422B-BDC1-661EEE0913AE}" srcOrd="0" destOrd="0" presId="urn:microsoft.com/office/officeart/2005/8/layout/vList3"/>
    <dgm:cxn modelId="{29F668E8-93EB-408C-9BB7-03E3D6F9AC50}" type="presParOf" srcId="{B7D8B7EA-C1B3-4E00-88E2-4343F9F74322}" destId="{3B73E14D-E235-4F53-8D24-F5CE174BDED0}" srcOrd="1" destOrd="0" presId="urn:microsoft.com/office/officeart/2005/8/layout/vList3"/>
    <dgm:cxn modelId="{2E5E128C-4A22-4AB4-ADDD-ACAD7C7E8C39}" type="presParOf" srcId="{C11F7239-E2BA-4C87-92EA-239CAB4F3D6B}" destId="{B26D87AE-7712-4EB8-8575-47CCF8ED9E0F}" srcOrd="3" destOrd="0" presId="urn:microsoft.com/office/officeart/2005/8/layout/vList3"/>
    <dgm:cxn modelId="{A1759A0E-68CA-4C5B-8C4C-5118E89B424C}" type="presParOf" srcId="{C11F7239-E2BA-4C87-92EA-239CAB4F3D6B}" destId="{0498F9D7-C62C-4241-A169-2F5C12CF2784}" srcOrd="4" destOrd="0" presId="urn:microsoft.com/office/officeart/2005/8/layout/vList3"/>
    <dgm:cxn modelId="{E3C0FB8B-9EA2-4C38-88BF-248CA2939D87}" type="presParOf" srcId="{0498F9D7-C62C-4241-A169-2F5C12CF2784}" destId="{18C680E6-E929-4236-9F39-68EE017DD9BF}" srcOrd="0" destOrd="0" presId="urn:microsoft.com/office/officeart/2005/8/layout/vList3"/>
    <dgm:cxn modelId="{AF86C7D2-537C-49AA-9DCC-4581D1790A18}" type="presParOf" srcId="{0498F9D7-C62C-4241-A169-2F5C12CF2784}" destId="{A24A015A-B32B-4AF1-96BD-EAFFF3111F9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7CDD1E-10F0-45DD-930F-45AC06DBC075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D3CDA188-80C0-470C-8B30-7506F3B2CAE0}">
      <dgm:prSet phldrT="[Texte]"/>
      <dgm:spPr/>
      <dgm:t>
        <a:bodyPr/>
        <a:lstStyle/>
        <a:p>
          <a:r>
            <a:rPr lang="en-US" noProof="0" dirty="0" smtClean="0"/>
            <a:t>Formed</a:t>
          </a:r>
          <a:r>
            <a:rPr lang="fr-FR" dirty="0" smtClean="0"/>
            <a:t> in 1854</a:t>
          </a:r>
          <a:endParaRPr lang="fr-FR" dirty="0"/>
        </a:p>
      </dgm:t>
    </dgm:pt>
    <dgm:pt modelId="{742D1DC0-6054-4841-BDD1-F8C359917C16}" type="parTrans" cxnId="{5283EF50-BDB8-4643-9819-59B1CF689E26}">
      <dgm:prSet/>
      <dgm:spPr/>
      <dgm:t>
        <a:bodyPr/>
        <a:lstStyle/>
        <a:p>
          <a:endParaRPr lang="fr-FR"/>
        </a:p>
      </dgm:t>
    </dgm:pt>
    <dgm:pt modelId="{B31D6B21-468F-4C19-BA93-F272B5489F3D}" type="sibTrans" cxnId="{5283EF50-BDB8-4643-9819-59B1CF689E26}">
      <dgm:prSet/>
      <dgm:spPr/>
      <dgm:t>
        <a:bodyPr/>
        <a:lstStyle/>
        <a:p>
          <a:endParaRPr lang="fr-FR"/>
        </a:p>
      </dgm:t>
    </dgm:pt>
    <dgm:pt modelId="{B77BB95D-93CB-4D14-9F96-507E0A07BC27}">
      <dgm:prSet phldrT="[Texte]"/>
      <dgm:spPr/>
      <dgm:t>
        <a:bodyPr/>
        <a:lstStyle/>
        <a:p>
          <a:r>
            <a:rPr lang="en-US" noProof="0" dirty="0" smtClean="0"/>
            <a:t>Less government spending on social programs</a:t>
          </a:r>
          <a:endParaRPr lang="en-US" noProof="0" dirty="0"/>
        </a:p>
      </dgm:t>
    </dgm:pt>
    <dgm:pt modelId="{3A4D58C6-C1AF-4FF6-A79B-F98F94D1FC1E}" type="parTrans" cxnId="{7B840894-FC14-49FF-9871-E38A89836B65}">
      <dgm:prSet/>
      <dgm:spPr/>
      <dgm:t>
        <a:bodyPr/>
        <a:lstStyle/>
        <a:p>
          <a:endParaRPr lang="fr-FR"/>
        </a:p>
      </dgm:t>
    </dgm:pt>
    <dgm:pt modelId="{855D01F5-33A1-4849-95FF-BB4598FCC4D9}" type="sibTrans" cxnId="{7B840894-FC14-49FF-9871-E38A89836B65}">
      <dgm:prSet/>
      <dgm:spPr/>
      <dgm:t>
        <a:bodyPr/>
        <a:lstStyle/>
        <a:p>
          <a:endParaRPr lang="fr-FR"/>
        </a:p>
      </dgm:t>
    </dgm:pt>
    <dgm:pt modelId="{1BE61185-2D7A-4719-90D6-F0781BDD0762}">
      <dgm:prSet phldrT="[Texte]"/>
      <dgm:spPr/>
      <dgm:t>
        <a:bodyPr/>
        <a:lstStyle/>
        <a:p>
          <a:r>
            <a:rPr lang="en-US" noProof="0" dirty="0" smtClean="0"/>
            <a:t>Federal government should not play a big role in people’s live</a:t>
          </a:r>
          <a:endParaRPr lang="fr-FR" dirty="0"/>
        </a:p>
      </dgm:t>
    </dgm:pt>
    <dgm:pt modelId="{DF85E9D3-8DB7-4E06-B900-DB1343AB6F70}" type="parTrans" cxnId="{14B1D2DE-8DC0-4258-805E-71C4AFD15C7F}">
      <dgm:prSet/>
      <dgm:spPr/>
      <dgm:t>
        <a:bodyPr/>
        <a:lstStyle/>
        <a:p>
          <a:endParaRPr lang="fr-FR"/>
        </a:p>
      </dgm:t>
    </dgm:pt>
    <dgm:pt modelId="{279AD83B-1CB7-4016-93E7-1C3F6D5246DC}" type="sibTrans" cxnId="{14B1D2DE-8DC0-4258-805E-71C4AFD15C7F}">
      <dgm:prSet/>
      <dgm:spPr/>
      <dgm:t>
        <a:bodyPr/>
        <a:lstStyle/>
        <a:p>
          <a:endParaRPr lang="fr-FR"/>
        </a:p>
      </dgm:t>
    </dgm:pt>
    <dgm:pt modelId="{C11F7239-E2BA-4C87-92EA-239CAB4F3D6B}" type="pres">
      <dgm:prSet presAssocID="{097CDD1E-10F0-45DD-930F-45AC06DBC075}" presName="linearFlow" presStyleCnt="0">
        <dgm:presLayoutVars>
          <dgm:dir/>
          <dgm:resizeHandles val="exact"/>
        </dgm:presLayoutVars>
      </dgm:prSet>
      <dgm:spPr/>
    </dgm:pt>
    <dgm:pt modelId="{A11DE068-ACEE-47C9-89FB-8F97298F8A13}" type="pres">
      <dgm:prSet presAssocID="{D3CDA188-80C0-470C-8B30-7506F3B2CAE0}" presName="composite" presStyleCnt="0"/>
      <dgm:spPr/>
    </dgm:pt>
    <dgm:pt modelId="{306E328C-FD4A-4996-AF43-5077090B59A9}" type="pres">
      <dgm:prSet presAssocID="{D3CDA188-80C0-470C-8B30-7506F3B2CAE0}" presName="imgShp" presStyleLbl="fgImgPlace1" presStyleIdx="0" presStyleCnt="3"/>
      <dgm:spPr/>
    </dgm:pt>
    <dgm:pt modelId="{79867E42-B201-4E0A-BDA6-64534CE19888}" type="pres">
      <dgm:prSet presAssocID="{D3CDA188-80C0-470C-8B30-7506F3B2CAE0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CCE1DA-F243-4DEC-857B-8CCC1EABB5ED}" type="pres">
      <dgm:prSet presAssocID="{B31D6B21-468F-4C19-BA93-F272B5489F3D}" presName="spacing" presStyleCnt="0"/>
      <dgm:spPr/>
    </dgm:pt>
    <dgm:pt modelId="{B7D8B7EA-C1B3-4E00-88E2-4343F9F74322}" type="pres">
      <dgm:prSet presAssocID="{B77BB95D-93CB-4D14-9F96-507E0A07BC27}" presName="composite" presStyleCnt="0"/>
      <dgm:spPr/>
    </dgm:pt>
    <dgm:pt modelId="{AA1C883C-0BCB-422B-BDC1-661EEE0913AE}" type="pres">
      <dgm:prSet presAssocID="{B77BB95D-93CB-4D14-9F96-507E0A07BC27}" presName="imgShp" presStyleLbl="fgImgPlace1" presStyleIdx="1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3B73E14D-E235-4F53-8D24-F5CE174BDED0}" type="pres">
      <dgm:prSet presAssocID="{B77BB95D-93CB-4D14-9F96-507E0A07BC27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6D87AE-7712-4EB8-8575-47CCF8ED9E0F}" type="pres">
      <dgm:prSet presAssocID="{855D01F5-33A1-4849-95FF-BB4598FCC4D9}" presName="spacing" presStyleCnt="0"/>
      <dgm:spPr/>
    </dgm:pt>
    <dgm:pt modelId="{0498F9D7-C62C-4241-A169-2F5C12CF2784}" type="pres">
      <dgm:prSet presAssocID="{1BE61185-2D7A-4719-90D6-F0781BDD0762}" presName="composite" presStyleCnt="0"/>
      <dgm:spPr/>
    </dgm:pt>
    <dgm:pt modelId="{18C680E6-E929-4236-9F39-68EE017DD9BF}" type="pres">
      <dgm:prSet presAssocID="{1BE61185-2D7A-4719-90D6-F0781BDD0762}" presName="imgShp" presStyleLbl="fgImgPlace1" presStyleIdx="2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</dgm:pt>
    <dgm:pt modelId="{A24A015A-B32B-4AF1-96BD-EAFFF3111F91}" type="pres">
      <dgm:prSet presAssocID="{1BE61185-2D7A-4719-90D6-F0781BDD0762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283EF50-BDB8-4643-9819-59B1CF689E26}" srcId="{097CDD1E-10F0-45DD-930F-45AC06DBC075}" destId="{D3CDA188-80C0-470C-8B30-7506F3B2CAE0}" srcOrd="0" destOrd="0" parTransId="{742D1DC0-6054-4841-BDD1-F8C359917C16}" sibTransId="{B31D6B21-468F-4C19-BA93-F272B5489F3D}"/>
    <dgm:cxn modelId="{F27489C5-7DB6-4370-9D30-C0BF47F1E74A}" type="presOf" srcId="{097CDD1E-10F0-45DD-930F-45AC06DBC075}" destId="{C11F7239-E2BA-4C87-92EA-239CAB4F3D6B}" srcOrd="0" destOrd="0" presId="urn:microsoft.com/office/officeart/2005/8/layout/vList3"/>
    <dgm:cxn modelId="{DF161696-0434-4720-A6FD-525DB37980B7}" type="presOf" srcId="{1BE61185-2D7A-4719-90D6-F0781BDD0762}" destId="{A24A015A-B32B-4AF1-96BD-EAFFF3111F91}" srcOrd="0" destOrd="0" presId="urn:microsoft.com/office/officeart/2005/8/layout/vList3"/>
    <dgm:cxn modelId="{F4AEB8DE-187F-43AE-92D4-21653A56AB49}" type="presOf" srcId="{D3CDA188-80C0-470C-8B30-7506F3B2CAE0}" destId="{79867E42-B201-4E0A-BDA6-64534CE19888}" srcOrd="0" destOrd="0" presId="urn:microsoft.com/office/officeart/2005/8/layout/vList3"/>
    <dgm:cxn modelId="{7B840894-FC14-49FF-9871-E38A89836B65}" srcId="{097CDD1E-10F0-45DD-930F-45AC06DBC075}" destId="{B77BB95D-93CB-4D14-9F96-507E0A07BC27}" srcOrd="1" destOrd="0" parTransId="{3A4D58C6-C1AF-4FF6-A79B-F98F94D1FC1E}" sibTransId="{855D01F5-33A1-4849-95FF-BB4598FCC4D9}"/>
    <dgm:cxn modelId="{5C361F56-777E-48A6-AAE5-665560CC40BF}" type="presOf" srcId="{B77BB95D-93CB-4D14-9F96-507E0A07BC27}" destId="{3B73E14D-E235-4F53-8D24-F5CE174BDED0}" srcOrd="0" destOrd="0" presId="urn:microsoft.com/office/officeart/2005/8/layout/vList3"/>
    <dgm:cxn modelId="{14B1D2DE-8DC0-4258-805E-71C4AFD15C7F}" srcId="{097CDD1E-10F0-45DD-930F-45AC06DBC075}" destId="{1BE61185-2D7A-4719-90D6-F0781BDD0762}" srcOrd="2" destOrd="0" parTransId="{DF85E9D3-8DB7-4E06-B900-DB1343AB6F70}" sibTransId="{279AD83B-1CB7-4016-93E7-1C3F6D5246DC}"/>
    <dgm:cxn modelId="{98C9F1E4-E3B7-4587-BEFA-A385D6900C68}" type="presParOf" srcId="{C11F7239-E2BA-4C87-92EA-239CAB4F3D6B}" destId="{A11DE068-ACEE-47C9-89FB-8F97298F8A13}" srcOrd="0" destOrd="0" presId="urn:microsoft.com/office/officeart/2005/8/layout/vList3"/>
    <dgm:cxn modelId="{E34462B6-EC4D-45DD-9A99-E533F4C9E663}" type="presParOf" srcId="{A11DE068-ACEE-47C9-89FB-8F97298F8A13}" destId="{306E328C-FD4A-4996-AF43-5077090B59A9}" srcOrd="0" destOrd="0" presId="urn:microsoft.com/office/officeart/2005/8/layout/vList3"/>
    <dgm:cxn modelId="{B392286F-7E36-4602-82B4-D88580DFD1C8}" type="presParOf" srcId="{A11DE068-ACEE-47C9-89FB-8F97298F8A13}" destId="{79867E42-B201-4E0A-BDA6-64534CE19888}" srcOrd="1" destOrd="0" presId="urn:microsoft.com/office/officeart/2005/8/layout/vList3"/>
    <dgm:cxn modelId="{D4F4D9FD-682E-4DCF-9F19-36EF2B01632F}" type="presParOf" srcId="{C11F7239-E2BA-4C87-92EA-239CAB4F3D6B}" destId="{3DCCE1DA-F243-4DEC-857B-8CCC1EABB5ED}" srcOrd="1" destOrd="0" presId="urn:microsoft.com/office/officeart/2005/8/layout/vList3"/>
    <dgm:cxn modelId="{A63237D0-0AF1-4A93-8A1A-1BB087F999CC}" type="presParOf" srcId="{C11F7239-E2BA-4C87-92EA-239CAB4F3D6B}" destId="{B7D8B7EA-C1B3-4E00-88E2-4343F9F74322}" srcOrd="2" destOrd="0" presId="urn:microsoft.com/office/officeart/2005/8/layout/vList3"/>
    <dgm:cxn modelId="{FBAE1CA1-A88B-4E1E-8DE6-FCA3D639C1DB}" type="presParOf" srcId="{B7D8B7EA-C1B3-4E00-88E2-4343F9F74322}" destId="{AA1C883C-0BCB-422B-BDC1-661EEE0913AE}" srcOrd="0" destOrd="0" presId="urn:microsoft.com/office/officeart/2005/8/layout/vList3"/>
    <dgm:cxn modelId="{398DF7A4-C6CB-415A-BFBC-03A94DD424A2}" type="presParOf" srcId="{B7D8B7EA-C1B3-4E00-88E2-4343F9F74322}" destId="{3B73E14D-E235-4F53-8D24-F5CE174BDED0}" srcOrd="1" destOrd="0" presId="urn:microsoft.com/office/officeart/2005/8/layout/vList3"/>
    <dgm:cxn modelId="{F69426C2-F1B3-4578-8256-DB93D30586CC}" type="presParOf" srcId="{C11F7239-E2BA-4C87-92EA-239CAB4F3D6B}" destId="{B26D87AE-7712-4EB8-8575-47CCF8ED9E0F}" srcOrd="3" destOrd="0" presId="urn:microsoft.com/office/officeart/2005/8/layout/vList3"/>
    <dgm:cxn modelId="{B3A240B3-E032-424E-8C25-4BF8E9C13397}" type="presParOf" srcId="{C11F7239-E2BA-4C87-92EA-239CAB4F3D6B}" destId="{0498F9D7-C62C-4241-A169-2F5C12CF2784}" srcOrd="4" destOrd="0" presId="urn:microsoft.com/office/officeart/2005/8/layout/vList3"/>
    <dgm:cxn modelId="{4DD72EA1-4A2B-4228-BD36-AEBE75461F10}" type="presParOf" srcId="{0498F9D7-C62C-4241-A169-2F5C12CF2784}" destId="{18C680E6-E929-4236-9F39-68EE017DD9BF}" srcOrd="0" destOrd="0" presId="urn:microsoft.com/office/officeart/2005/8/layout/vList3"/>
    <dgm:cxn modelId="{8E9A2C70-F3F7-486D-A664-454D83E866A5}" type="presParOf" srcId="{0498F9D7-C62C-4241-A169-2F5C12CF2784}" destId="{A24A015A-B32B-4AF1-96BD-EAFFF3111F9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867E42-B201-4E0A-BDA6-64534CE19888}">
      <dsp:nvSpPr>
        <dsp:cNvPr id="0" name=""/>
        <dsp:cNvSpPr/>
      </dsp:nvSpPr>
      <dsp:spPr>
        <a:xfrm rot="10800000">
          <a:off x="1033808" y="2352"/>
          <a:ext cx="3023653" cy="108884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151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/>
            <a:t>Oldest existing political party</a:t>
          </a:r>
          <a:endParaRPr lang="en-US" sz="1700" kern="1200" noProof="0" dirty="0"/>
        </a:p>
      </dsp:txBody>
      <dsp:txXfrm rot="10800000">
        <a:off x="1306019" y="2352"/>
        <a:ext cx="2751442" cy="1088845"/>
      </dsp:txXfrm>
    </dsp:sp>
    <dsp:sp modelId="{306E328C-FD4A-4996-AF43-5077090B59A9}">
      <dsp:nvSpPr>
        <dsp:cNvPr id="0" name=""/>
        <dsp:cNvSpPr/>
      </dsp:nvSpPr>
      <dsp:spPr>
        <a:xfrm>
          <a:off x="504052" y="72005"/>
          <a:ext cx="1088845" cy="108884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73E14D-E235-4F53-8D24-F5CE174BDED0}">
      <dsp:nvSpPr>
        <dsp:cNvPr id="0" name=""/>
        <dsp:cNvSpPr/>
      </dsp:nvSpPr>
      <dsp:spPr>
        <a:xfrm rot="10800000">
          <a:off x="1033808" y="1416226"/>
          <a:ext cx="3023653" cy="108884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151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/>
            <a:t>They are referred to as « The Party of the people » </a:t>
          </a:r>
          <a:endParaRPr lang="en-US" sz="1700" kern="1200" noProof="0" dirty="0"/>
        </a:p>
      </dsp:txBody>
      <dsp:txXfrm rot="10800000">
        <a:off x="1306019" y="1416226"/>
        <a:ext cx="2751442" cy="1088845"/>
      </dsp:txXfrm>
    </dsp:sp>
    <dsp:sp modelId="{AA1C883C-0BCB-422B-BDC1-661EEE0913AE}">
      <dsp:nvSpPr>
        <dsp:cNvPr id="0" name=""/>
        <dsp:cNvSpPr/>
      </dsp:nvSpPr>
      <dsp:spPr>
        <a:xfrm>
          <a:off x="527723" y="1437295"/>
          <a:ext cx="1088845" cy="10888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4A015A-B32B-4AF1-96BD-EAFFF3111F91}">
      <dsp:nvSpPr>
        <dsp:cNvPr id="0" name=""/>
        <dsp:cNvSpPr/>
      </dsp:nvSpPr>
      <dsp:spPr>
        <a:xfrm rot="10800000">
          <a:off x="1033808" y="2830100"/>
          <a:ext cx="3023653" cy="108884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151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/>
            <a:t>Federal government should  take a more active role in people’s live</a:t>
          </a:r>
          <a:endParaRPr lang="en-US" sz="1700" kern="1200" noProof="0" dirty="0"/>
        </a:p>
      </dsp:txBody>
      <dsp:txXfrm rot="10800000">
        <a:off x="1306019" y="2830100"/>
        <a:ext cx="2751442" cy="1088845"/>
      </dsp:txXfrm>
    </dsp:sp>
    <dsp:sp modelId="{18C680E6-E929-4236-9F39-68EE017DD9BF}">
      <dsp:nvSpPr>
        <dsp:cNvPr id="0" name=""/>
        <dsp:cNvSpPr/>
      </dsp:nvSpPr>
      <dsp:spPr>
        <a:xfrm>
          <a:off x="489385" y="2830100"/>
          <a:ext cx="1088845" cy="1088845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867E42-B201-4E0A-BDA6-64534CE19888}">
      <dsp:nvSpPr>
        <dsp:cNvPr id="0" name=""/>
        <dsp:cNvSpPr/>
      </dsp:nvSpPr>
      <dsp:spPr>
        <a:xfrm rot="10800000">
          <a:off x="1033808" y="2352"/>
          <a:ext cx="3023653" cy="108884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151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noProof="0" dirty="0" smtClean="0"/>
            <a:t>Formed</a:t>
          </a:r>
          <a:r>
            <a:rPr lang="fr-FR" sz="1900" kern="1200" dirty="0" smtClean="0"/>
            <a:t> in 1854</a:t>
          </a:r>
          <a:endParaRPr lang="fr-FR" sz="1900" kern="1200" dirty="0"/>
        </a:p>
      </dsp:txBody>
      <dsp:txXfrm rot="10800000">
        <a:off x="1306019" y="2352"/>
        <a:ext cx="2751442" cy="1088845"/>
      </dsp:txXfrm>
    </dsp:sp>
    <dsp:sp modelId="{306E328C-FD4A-4996-AF43-5077090B59A9}">
      <dsp:nvSpPr>
        <dsp:cNvPr id="0" name=""/>
        <dsp:cNvSpPr/>
      </dsp:nvSpPr>
      <dsp:spPr>
        <a:xfrm>
          <a:off x="489385" y="2352"/>
          <a:ext cx="1088845" cy="10888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73E14D-E235-4F53-8D24-F5CE174BDED0}">
      <dsp:nvSpPr>
        <dsp:cNvPr id="0" name=""/>
        <dsp:cNvSpPr/>
      </dsp:nvSpPr>
      <dsp:spPr>
        <a:xfrm rot="10800000">
          <a:off x="1033808" y="1416226"/>
          <a:ext cx="3023653" cy="108884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151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noProof="0" dirty="0" smtClean="0"/>
            <a:t>Less government spending on social programs</a:t>
          </a:r>
          <a:endParaRPr lang="en-US" sz="1900" kern="1200" noProof="0" dirty="0"/>
        </a:p>
      </dsp:txBody>
      <dsp:txXfrm rot="10800000">
        <a:off x="1306019" y="1416226"/>
        <a:ext cx="2751442" cy="1088845"/>
      </dsp:txXfrm>
    </dsp:sp>
    <dsp:sp modelId="{AA1C883C-0BCB-422B-BDC1-661EEE0913AE}">
      <dsp:nvSpPr>
        <dsp:cNvPr id="0" name=""/>
        <dsp:cNvSpPr/>
      </dsp:nvSpPr>
      <dsp:spPr>
        <a:xfrm>
          <a:off x="489385" y="1416226"/>
          <a:ext cx="1088845" cy="108884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4A015A-B32B-4AF1-96BD-EAFFF3111F91}">
      <dsp:nvSpPr>
        <dsp:cNvPr id="0" name=""/>
        <dsp:cNvSpPr/>
      </dsp:nvSpPr>
      <dsp:spPr>
        <a:xfrm rot="10800000">
          <a:off x="1033808" y="2830100"/>
          <a:ext cx="3023653" cy="108884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151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noProof="0" dirty="0" smtClean="0"/>
            <a:t>Federal government should not play a big role in people’s live</a:t>
          </a:r>
          <a:endParaRPr lang="fr-FR" sz="1900" kern="1200" dirty="0"/>
        </a:p>
      </dsp:txBody>
      <dsp:txXfrm rot="10800000">
        <a:off x="1306019" y="2830100"/>
        <a:ext cx="2751442" cy="1088845"/>
      </dsp:txXfrm>
    </dsp:sp>
    <dsp:sp modelId="{18C680E6-E929-4236-9F39-68EE017DD9BF}">
      <dsp:nvSpPr>
        <dsp:cNvPr id="0" name=""/>
        <dsp:cNvSpPr/>
      </dsp:nvSpPr>
      <dsp:spPr>
        <a:xfrm>
          <a:off x="489385" y="2830100"/>
          <a:ext cx="1088845" cy="1088845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CD494-E271-448C-9078-048A02A5F5A6}" type="datetimeFigureOut">
              <a:rPr lang="fr-FR" smtClean="0"/>
              <a:t>01/11/2016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24426-5960-4906-B3CF-38930B0A6B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3393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24426-5960-4906-B3CF-38930B0A6B4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1313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24426-5960-4906-B3CF-38930B0A6B4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8999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24426-5960-4906-B3CF-38930B0A6B4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8999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100E-EFCF-4DE8-A1AE-1983C19A6AE6}" type="datetimeFigureOut">
              <a:rPr lang="fr-FR" smtClean="0"/>
              <a:t>01/11/2016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053E-5EA4-4520-ABAE-15E81FD7B9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1411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100E-EFCF-4DE8-A1AE-1983C19A6AE6}" type="datetimeFigureOut">
              <a:rPr lang="fr-FR" smtClean="0"/>
              <a:t>01/11/2016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053E-5EA4-4520-ABAE-15E81FD7B9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67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100E-EFCF-4DE8-A1AE-1983C19A6AE6}" type="datetimeFigureOut">
              <a:rPr lang="fr-FR" smtClean="0"/>
              <a:t>01/11/2016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053E-5EA4-4520-ABAE-15E81FD7B9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305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100E-EFCF-4DE8-A1AE-1983C19A6AE6}" type="datetimeFigureOut">
              <a:rPr lang="fr-FR" smtClean="0"/>
              <a:t>01/11/2016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053E-5EA4-4520-ABAE-15E81FD7B9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9169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100E-EFCF-4DE8-A1AE-1983C19A6AE6}" type="datetimeFigureOut">
              <a:rPr lang="fr-FR" smtClean="0"/>
              <a:t>01/11/2016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053E-5EA4-4520-ABAE-15E81FD7B9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80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100E-EFCF-4DE8-A1AE-1983C19A6AE6}" type="datetimeFigureOut">
              <a:rPr lang="fr-FR" smtClean="0"/>
              <a:t>01/11/2016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053E-5EA4-4520-ABAE-15E81FD7B9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55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100E-EFCF-4DE8-A1AE-1983C19A6AE6}" type="datetimeFigureOut">
              <a:rPr lang="fr-FR" smtClean="0"/>
              <a:t>01/11/2016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053E-5EA4-4520-ABAE-15E81FD7B9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2607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100E-EFCF-4DE8-A1AE-1983C19A6AE6}" type="datetimeFigureOut">
              <a:rPr lang="fr-FR" smtClean="0"/>
              <a:t>01/11/2016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053E-5EA4-4520-ABAE-15E81FD7B9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990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100E-EFCF-4DE8-A1AE-1983C19A6AE6}" type="datetimeFigureOut">
              <a:rPr lang="fr-FR" smtClean="0"/>
              <a:t>01/11/2016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053E-5EA4-4520-ABAE-15E81FD7B9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86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100E-EFCF-4DE8-A1AE-1983C19A6AE6}" type="datetimeFigureOut">
              <a:rPr lang="fr-FR" smtClean="0"/>
              <a:t>01/11/2016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053E-5EA4-4520-ABAE-15E81FD7B9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834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100E-EFCF-4DE8-A1AE-1983C19A6AE6}" type="datetimeFigureOut">
              <a:rPr lang="fr-FR" smtClean="0"/>
              <a:t>01/11/2016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053E-5EA4-4520-ABAE-15E81FD7B9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4087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6100E-EFCF-4DE8-A1AE-1983C19A6AE6}" type="datetimeFigureOut">
              <a:rPr lang="fr-FR" smtClean="0"/>
              <a:t>01/11/2016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9053E-5EA4-4520-ABAE-15E81FD7B9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15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9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75556" y="188640"/>
            <a:ext cx="8532440" cy="1656183"/>
          </a:xfrm>
        </p:spPr>
        <p:txBody>
          <a:bodyPr>
            <a:normAutofit/>
          </a:bodyPr>
          <a:lstStyle/>
          <a:p>
            <a:r>
              <a:rPr lang="en-US" b="1" u="dbl" dirty="0"/>
              <a:t>HOW </a:t>
            </a:r>
            <a:r>
              <a:rPr lang="en-US" b="1" u="dbl" dirty="0" smtClean="0"/>
              <a:t>IS </a:t>
            </a:r>
            <a:r>
              <a:rPr lang="en-US" b="1" u="dbl" dirty="0" smtClean="0"/>
              <a:t>THE </a:t>
            </a:r>
            <a:r>
              <a:rPr lang="en-US" b="1" u="dbl" dirty="0"/>
              <a:t>PRESIDENT </a:t>
            </a:r>
            <a:r>
              <a:rPr lang="en-US" b="1" u="dbl" dirty="0" smtClean="0"/>
              <a:t>ELECTED?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899592" y="1628800"/>
            <a:ext cx="7628384" cy="828091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The Road To The White House</a:t>
            </a:r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52936"/>
            <a:ext cx="4248472" cy="2592288"/>
          </a:xfrm>
          <a:prstGeom prst="rect">
            <a:avLst/>
          </a:prstGeom>
          <a:noFill/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783" y="3916854"/>
            <a:ext cx="4258281" cy="260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33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mag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33" t="7500" r="27499" b="54500"/>
          <a:stretch>
            <a:fillRect/>
          </a:stretch>
        </p:blipFill>
        <p:spPr bwMode="auto">
          <a:xfrm rot="5400000">
            <a:off x="2985528" y="2058554"/>
            <a:ext cx="695325" cy="4637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7060" y="457200"/>
            <a:ext cx="3389791" cy="778098"/>
          </a:xfrm>
          <a:ln>
            <a:solidFill>
              <a:schemeClr val="tx1"/>
            </a:solidFill>
            <a:prstDash val="solid"/>
          </a:ln>
        </p:spPr>
        <p:txBody>
          <a:bodyPr>
            <a:noAutofit/>
          </a:bodyPr>
          <a:lstStyle/>
          <a:p>
            <a:r>
              <a:rPr lang="en-US" sz="2400" b="1" dirty="0" smtClean="0"/>
              <a:t>1. Requirements </a:t>
            </a:r>
            <a:r>
              <a:rPr lang="en-US" sz="2400" b="1" dirty="0"/>
              <a:t>for government </a:t>
            </a:r>
            <a:r>
              <a:rPr lang="en-US" sz="2400" b="1" dirty="0" smtClean="0"/>
              <a:t>job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827584" y="1960794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At </a:t>
            </a:r>
            <a:r>
              <a:rPr lang="en-US" b="1" dirty="0" smtClean="0"/>
              <a:t>least</a:t>
            </a:r>
          </a:p>
          <a:p>
            <a:r>
              <a:rPr lang="en-US" b="1" dirty="0"/>
              <a:t>35 years old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2915816" y="1990581"/>
            <a:ext cx="14037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Natural </a:t>
            </a:r>
            <a:r>
              <a:rPr lang="en-US" b="1" dirty="0" smtClean="0"/>
              <a:t>born</a:t>
            </a:r>
          </a:p>
          <a:p>
            <a:pPr algn="ctr"/>
            <a:r>
              <a:rPr lang="en-US" b="1" dirty="0"/>
              <a:t>US </a:t>
            </a:r>
            <a:r>
              <a:rPr lang="en-US" b="1" dirty="0" smtClean="0"/>
              <a:t>citizen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5076056" y="1990581"/>
            <a:ext cx="1512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US </a:t>
            </a:r>
            <a:r>
              <a:rPr lang="en-US" b="1" dirty="0" smtClean="0"/>
              <a:t>resident</a:t>
            </a:r>
          </a:p>
          <a:p>
            <a:r>
              <a:rPr lang="en-US" b="1" dirty="0"/>
              <a:t>s</a:t>
            </a:r>
            <a:r>
              <a:rPr lang="en-US" b="1" dirty="0" smtClean="0"/>
              <a:t>ince 14 years</a:t>
            </a:r>
            <a:endParaRPr lang="fr-FR" b="1" dirty="0"/>
          </a:p>
        </p:txBody>
      </p:sp>
      <p:pic>
        <p:nvPicPr>
          <p:cNvPr id="2057" name="Imag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33" t="7500" r="27499" b="54500"/>
          <a:stretch>
            <a:fillRect/>
          </a:stretch>
        </p:blipFill>
        <p:spPr bwMode="auto">
          <a:xfrm rot="5400000">
            <a:off x="3067032" y="-213220"/>
            <a:ext cx="695325" cy="651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Imag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726" y="2672647"/>
            <a:ext cx="1238250" cy="758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Image 1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168" y="2660072"/>
            <a:ext cx="7620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2447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4610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0" y="5305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6724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0" y="67246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0" y="7181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0" y="78676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itre 1"/>
          <p:cNvSpPr txBox="1">
            <a:spLocks/>
          </p:cNvSpPr>
          <p:nvPr/>
        </p:nvSpPr>
        <p:spPr>
          <a:xfrm>
            <a:off x="6647425" y="4987058"/>
            <a:ext cx="2461079" cy="1803400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/>
              <a:t>2. Candidates announce their plans to run for president</a:t>
            </a:r>
            <a:endParaRPr lang="fr-FR" sz="2400" dirty="0"/>
          </a:p>
        </p:txBody>
      </p:sp>
      <p:grpSp>
        <p:nvGrpSpPr>
          <p:cNvPr id="30" name="Groupe 29"/>
          <p:cNvGrpSpPr/>
          <p:nvPr/>
        </p:nvGrpSpPr>
        <p:grpSpPr>
          <a:xfrm>
            <a:off x="5724128" y="4007321"/>
            <a:ext cx="864096" cy="717823"/>
            <a:chOff x="4355976" y="5136753"/>
            <a:chExt cx="864096" cy="717823"/>
          </a:xfrm>
        </p:grpSpPr>
        <p:pic>
          <p:nvPicPr>
            <p:cNvPr id="49" name="Image 4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4521" y="5136753"/>
              <a:ext cx="337344" cy="337344"/>
            </a:xfrm>
            <a:prstGeom prst="rect">
              <a:avLst/>
            </a:prstGeom>
          </p:spPr>
        </p:pic>
        <p:pic>
          <p:nvPicPr>
            <p:cNvPr id="50" name="Image 4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78672" y="5157192"/>
              <a:ext cx="337344" cy="337344"/>
            </a:xfrm>
            <a:prstGeom prst="rect">
              <a:avLst/>
            </a:prstGeom>
          </p:spPr>
        </p:pic>
        <p:pic>
          <p:nvPicPr>
            <p:cNvPr id="52" name="Image 5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5976" y="5517232"/>
              <a:ext cx="337344" cy="337344"/>
            </a:xfrm>
            <a:prstGeom prst="rect">
              <a:avLst/>
            </a:prstGeom>
          </p:spPr>
        </p:pic>
        <p:pic>
          <p:nvPicPr>
            <p:cNvPr id="53" name="Image 5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4008" y="5517232"/>
              <a:ext cx="337344" cy="337344"/>
            </a:xfrm>
            <a:prstGeom prst="rect">
              <a:avLst/>
            </a:prstGeom>
          </p:spPr>
        </p:pic>
        <p:pic>
          <p:nvPicPr>
            <p:cNvPr id="54" name="Image 5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82728" y="5517232"/>
              <a:ext cx="337344" cy="337344"/>
            </a:xfrm>
            <a:prstGeom prst="rect">
              <a:avLst/>
            </a:prstGeom>
          </p:spPr>
        </p:pic>
        <p:pic>
          <p:nvPicPr>
            <p:cNvPr id="55" name="Image 5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52466" y="5136753"/>
              <a:ext cx="337344" cy="337344"/>
            </a:xfrm>
            <a:prstGeom prst="rect">
              <a:avLst/>
            </a:prstGeom>
          </p:spPr>
        </p:pic>
      </p:grpSp>
      <p:grpSp>
        <p:nvGrpSpPr>
          <p:cNvPr id="31" name="Groupe 30"/>
          <p:cNvGrpSpPr/>
          <p:nvPr/>
        </p:nvGrpSpPr>
        <p:grpSpPr>
          <a:xfrm>
            <a:off x="6673752" y="2708920"/>
            <a:ext cx="994592" cy="2016224"/>
            <a:chOff x="6673752" y="2708920"/>
            <a:chExt cx="994592" cy="2016224"/>
          </a:xfrm>
        </p:grpSpPr>
        <p:pic>
          <p:nvPicPr>
            <p:cNvPr id="2058" name="Image 3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667" t="8000" r="4500" b="55833"/>
            <a:stretch>
              <a:fillRect/>
            </a:stretch>
          </p:blipFill>
          <p:spPr bwMode="auto">
            <a:xfrm>
              <a:off x="6673752" y="2708920"/>
              <a:ext cx="981075" cy="1990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2" name="Rectangle 61"/>
            <p:cNvSpPr/>
            <p:nvPr/>
          </p:nvSpPr>
          <p:spPr>
            <a:xfrm>
              <a:off x="7477844" y="4439394"/>
              <a:ext cx="190500" cy="285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grpSp>
        <p:nvGrpSpPr>
          <p:cNvPr id="2048" name="Groupe 2047"/>
          <p:cNvGrpSpPr/>
          <p:nvPr/>
        </p:nvGrpSpPr>
        <p:grpSpPr>
          <a:xfrm>
            <a:off x="33187" y="3992289"/>
            <a:ext cx="981075" cy="2052141"/>
            <a:chOff x="0" y="4007346"/>
            <a:chExt cx="981075" cy="2052141"/>
          </a:xfrm>
        </p:grpSpPr>
        <p:pic>
          <p:nvPicPr>
            <p:cNvPr id="61" name="Image 3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667" t="8000" r="4500" b="55833"/>
            <a:stretch>
              <a:fillRect/>
            </a:stretch>
          </p:blipFill>
          <p:spPr bwMode="auto">
            <a:xfrm rot="10800000">
              <a:off x="0" y="4068762"/>
              <a:ext cx="981075" cy="1990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4" name="Rectangle 63"/>
            <p:cNvSpPr/>
            <p:nvPr/>
          </p:nvSpPr>
          <p:spPr>
            <a:xfrm>
              <a:off x="35496" y="4007346"/>
              <a:ext cx="190500" cy="285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pic>
        <p:nvPicPr>
          <p:cNvPr id="69" name="Image 68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734" y="3870998"/>
            <a:ext cx="1419920" cy="926154"/>
          </a:xfrm>
          <a:prstGeom prst="rect">
            <a:avLst/>
          </a:prstGeom>
          <a:noFill/>
        </p:spPr>
      </p:pic>
      <p:sp>
        <p:nvSpPr>
          <p:cNvPr id="74" name="Titre 1"/>
          <p:cNvSpPr txBox="1">
            <a:spLocks/>
          </p:cNvSpPr>
          <p:nvPr/>
        </p:nvSpPr>
        <p:spPr>
          <a:xfrm>
            <a:off x="1410494" y="5091195"/>
            <a:ext cx="3414464" cy="1582192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/>
              <a:t>3. Candidates begin campaigning. They give speeches and they learn what voters care about</a:t>
            </a:r>
            <a:endParaRPr lang="fr-FR" sz="2400" dirty="0"/>
          </a:p>
        </p:txBody>
      </p:sp>
      <p:sp>
        <p:nvSpPr>
          <p:cNvPr id="77" name="Rectangle 76"/>
          <p:cNvSpPr/>
          <p:nvPr/>
        </p:nvSpPr>
        <p:spPr>
          <a:xfrm>
            <a:off x="-9476" y="5138242"/>
            <a:ext cx="1023739" cy="955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8" name="Imag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33" t="7500" r="27499" b="54500"/>
          <a:stretch>
            <a:fillRect/>
          </a:stretch>
        </p:blipFill>
        <p:spPr bwMode="auto">
          <a:xfrm rot="10800000">
            <a:off x="-11759" y="5085183"/>
            <a:ext cx="695326" cy="172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Image 206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53" y="2636913"/>
            <a:ext cx="1060667" cy="794684"/>
          </a:xfrm>
          <a:prstGeom prst="rect">
            <a:avLst/>
          </a:prstGeom>
        </p:spPr>
      </p:pic>
      <p:sp>
        <p:nvSpPr>
          <p:cNvPr id="2066" name="ZoneTexte 2065"/>
          <p:cNvSpPr txBox="1"/>
          <p:nvPr/>
        </p:nvSpPr>
        <p:spPr>
          <a:xfrm>
            <a:off x="5618925" y="4869160"/>
            <a:ext cx="897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Spring / Summer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2015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86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55833" y="1836141"/>
            <a:ext cx="190500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10" name="Imag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33" t="7500" r="27499" b="54500"/>
          <a:stretch>
            <a:fillRect/>
          </a:stretch>
        </p:blipFill>
        <p:spPr bwMode="auto">
          <a:xfrm rot="5400000">
            <a:off x="3014873" y="103318"/>
            <a:ext cx="695325" cy="4637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e 10"/>
          <p:cNvGrpSpPr/>
          <p:nvPr/>
        </p:nvGrpSpPr>
        <p:grpSpPr>
          <a:xfrm>
            <a:off x="134541" y="705445"/>
            <a:ext cx="981075" cy="2052141"/>
            <a:chOff x="0" y="4007346"/>
            <a:chExt cx="981075" cy="2052141"/>
          </a:xfrm>
        </p:grpSpPr>
        <p:pic>
          <p:nvPicPr>
            <p:cNvPr id="12" name="Image 3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667" t="8000" r="4500" b="55833"/>
            <a:stretch>
              <a:fillRect/>
            </a:stretch>
          </p:blipFill>
          <p:spPr bwMode="auto">
            <a:xfrm rot="10800000">
              <a:off x="0" y="4068762"/>
              <a:ext cx="981075" cy="1990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Rectangle 12"/>
            <p:cNvSpPr/>
            <p:nvPr/>
          </p:nvSpPr>
          <p:spPr>
            <a:xfrm>
              <a:off x="35496" y="4007346"/>
              <a:ext cx="190500" cy="285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sp>
        <p:nvSpPr>
          <p:cNvPr id="17" name="Titre 1"/>
          <p:cNvSpPr txBox="1">
            <a:spLocks/>
          </p:cNvSpPr>
          <p:nvPr/>
        </p:nvSpPr>
        <p:spPr>
          <a:xfrm>
            <a:off x="1547664" y="705445"/>
            <a:ext cx="3384376" cy="105677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/>
              <a:t>4. Candidates take part in debates. They give their views on issues.</a:t>
            </a:r>
            <a:endParaRPr lang="fr-FR" sz="2400" dirty="0"/>
          </a:p>
        </p:txBody>
      </p:sp>
      <p:pic>
        <p:nvPicPr>
          <p:cNvPr id="3074" name="Picture 2" descr="C:\Users\HOUDART\AppData\Local\Microsoft\Windows\Temporary Internet Files\Content.IE5\CTGZM1AD\debat-rogne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310" y="1965498"/>
            <a:ext cx="1728192" cy="959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itre 1"/>
          <p:cNvSpPr txBox="1">
            <a:spLocks/>
          </p:cNvSpPr>
          <p:nvPr/>
        </p:nvSpPr>
        <p:spPr>
          <a:xfrm>
            <a:off x="7092280" y="1453896"/>
            <a:ext cx="1940202" cy="2289249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/>
              <a:t>5. Candidates take part in primary elections and caucuses. </a:t>
            </a:r>
            <a:endParaRPr lang="fr-FR" sz="2400" dirty="0"/>
          </a:p>
        </p:txBody>
      </p:sp>
      <p:grpSp>
        <p:nvGrpSpPr>
          <p:cNvPr id="21" name="Groupe 20"/>
          <p:cNvGrpSpPr/>
          <p:nvPr/>
        </p:nvGrpSpPr>
        <p:grpSpPr>
          <a:xfrm>
            <a:off x="5681464" y="2074583"/>
            <a:ext cx="994592" cy="2016224"/>
            <a:chOff x="6673752" y="2708920"/>
            <a:chExt cx="994592" cy="2016224"/>
          </a:xfrm>
        </p:grpSpPr>
        <p:pic>
          <p:nvPicPr>
            <p:cNvPr id="22" name="Image 3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667" t="8000" r="4500" b="55833"/>
            <a:stretch>
              <a:fillRect/>
            </a:stretch>
          </p:blipFill>
          <p:spPr bwMode="auto">
            <a:xfrm>
              <a:off x="6673752" y="2708920"/>
              <a:ext cx="981075" cy="1990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Rectangle 22"/>
            <p:cNvSpPr/>
            <p:nvPr/>
          </p:nvSpPr>
          <p:spPr>
            <a:xfrm>
              <a:off x="7477844" y="4439394"/>
              <a:ext cx="190500" cy="285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pic>
        <p:nvPicPr>
          <p:cNvPr id="24" name="Imag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33" t="7500" r="27499" b="54500"/>
          <a:stretch>
            <a:fillRect/>
          </a:stretch>
        </p:blipFill>
        <p:spPr bwMode="auto">
          <a:xfrm rot="5400000">
            <a:off x="3014874" y="1424217"/>
            <a:ext cx="695325" cy="4637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HOUDART\AppData\Local\Microsoft\Windows\Temporary Internet Files\Content.IE5\S2N0REAT\voter_education-300x30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909" y="2687766"/>
            <a:ext cx="840323" cy="840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" name="Groupe 26"/>
          <p:cNvGrpSpPr/>
          <p:nvPr/>
        </p:nvGrpSpPr>
        <p:grpSpPr>
          <a:xfrm>
            <a:off x="134541" y="3333650"/>
            <a:ext cx="981075" cy="2052141"/>
            <a:chOff x="0" y="4007346"/>
            <a:chExt cx="981075" cy="2052141"/>
          </a:xfrm>
        </p:grpSpPr>
        <p:pic>
          <p:nvPicPr>
            <p:cNvPr id="28" name="Image 3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667" t="8000" r="4500" b="55833"/>
            <a:stretch>
              <a:fillRect/>
            </a:stretch>
          </p:blipFill>
          <p:spPr bwMode="auto">
            <a:xfrm rot="10800000">
              <a:off x="0" y="4068762"/>
              <a:ext cx="981075" cy="1990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ectangle 28"/>
            <p:cNvSpPr/>
            <p:nvPr/>
          </p:nvSpPr>
          <p:spPr>
            <a:xfrm>
              <a:off x="35496" y="4007346"/>
              <a:ext cx="190500" cy="285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sp>
        <p:nvSpPr>
          <p:cNvPr id="30" name="Titre 1"/>
          <p:cNvSpPr txBox="1">
            <a:spLocks/>
          </p:cNvSpPr>
          <p:nvPr/>
        </p:nvSpPr>
        <p:spPr>
          <a:xfrm>
            <a:off x="3401721" y="4523071"/>
            <a:ext cx="5384579" cy="170211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/>
              <a:t>6. During conventions, just </a:t>
            </a:r>
            <a:r>
              <a:rPr lang="en-US" sz="2400" b="1" u="sng" dirty="0" smtClean="0"/>
              <a:t>two aspirants </a:t>
            </a:r>
            <a:r>
              <a:rPr lang="en-US" sz="2400" b="1" dirty="0" smtClean="0"/>
              <a:t>are chosen for the “final”: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 smtClean="0"/>
              <a:t>a democratic candidate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 smtClean="0"/>
              <a:t>a republican candidate</a:t>
            </a: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887" y="3196103"/>
            <a:ext cx="2174834" cy="1217907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62532" y="4523072"/>
            <a:ext cx="1125092" cy="955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4" name="Imag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33" t="7500" r="27499" b="54500"/>
          <a:stretch>
            <a:fillRect/>
          </a:stretch>
        </p:blipFill>
        <p:spPr bwMode="auto">
          <a:xfrm rot="10800000">
            <a:off x="134541" y="4523071"/>
            <a:ext cx="695326" cy="2334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ZoneTexte 35"/>
          <p:cNvSpPr txBox="1"/>
          <p:nvPr/>
        </p:nvSpPr>
        <p:spPr>
          <a:xfrm>
            <a:off x="2427190" y="4523072"/>
            <a:ext cx="897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Summer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2016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34541" y="741363"/>
            <a:ext cx="1197099" cy="888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33" t="7500" r="27499" b="54500"/>
          <a:stretch>
            <a:fillRect/>
          </a:stretch>
        </p:blipFill>
        <p:spPr bwMode="auto">
          <a:xfrm rot="10800000">
            <a:off x="134540" y="116632"/>
            <a:ext cx="695326" cy="1512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ZoneTexte 37"/>
          <p:cNvSpPr txBox="1"/>
          <p:nvPr/>
        </p:nvSpPr>
        <p:spPr>
          <a:xfrm>
            <a:off x="876956" y="5763524"/>
            <a:ext cx="2362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Both candidates debates before the final vote.</a:t>
            </a:r>
            <a:endParaRPr lang="fr-FR" dirty="0"/>
          </a:p>
        </p:txBody>
      </p:sp>
      <p:sp>
        <p:nvSpPr>
          <p:cNvPr id="39" name="ZoneTexte 38"/>
          <p:cNvSpPr txBox="1"/>
          <p:nvPr/>
        </p:nvSpPr>
        <p:spPr>
          <a:xfrm>
            <a:off x="625078" y="5157087"/>
            <a:ext cx="1774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September / October 2016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16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55833" y="1836141"/>
            <a:ext cx="190500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10" name="Imag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33" t="7500" r="27499" b="54500"/>
          <a:stretch>
            <a:fillRect/>
          </a:stretch>
        </p:blipFill>
        <p:spPr bwMode="auto">
          <a:xfrm rot="5400000">
            <a:off x="3014873" y="103318"/>
            <a:ext cx="695325" cy="4637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e 10"/>
          <p:cNvGrpSpPr/>
          <p:nvPr/>
        </p:nvGrpSpPr>
        <p:grpSpPr>
          <a:xfrm>
            <a:off x="134541" y="705445"/>
            <a:ext cx="981075" cy="2052141"/>
            <a:chOff x="0" y="4007346"/>
            <a:chExt cx="981075" cy="2052141"/>
          </a:xfrm>
        </p:grpSpPr>
        <p:pic>
          <p:nvPicPr>
            <p:cNvPr id="12" name="Image 3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667" t="8000" r="4500" b="55833"/>
            <a:stretch>
              <a:fillRect/>
            </a:stretch>
          </p:blipFill>
          <p:spPr bwMode="auto">
            <a:xfrm rot="10800000">
              <a:off x="0" y="4068762"/>
              <a:ext cx="981075" cy="1990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Rectangle 12"/>
            <p:cNvSpPr/>
            <p:nvPr/>
          </p:nvSpPr>
          <p:spPr>
            <a:xfrm>
              <a:off x="35496" y="4007346"/>
              <a:ext cx="190500" cy="285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134541" y="741363"/>
            <a:ext cx="1557140" cy="888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33" t="7500" r="27499" b="54500"/>
          <a:stretch>
            <a:fillRect/>
          </a:stretch>
        </p:blipFill>
        <p:spPr bwMode="auto">
          <a:xfrm rot="10800000">
            <a:off x="134540" y="116632"/>
            <a:ext cx="695326" cy="1512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itre 1"/>
          <p:cNvSpPr txBox="1">
            <a:spLocks/>
          </p:cNvSpPr>
          <p:nvPr/>
        </p:nvSpPr>
        <p:spPr>
          <a:xfrm>
            <a:off x="1187623" y="116631"/>
            <a:ext cx="6912769" cy="1276259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/>
              <a:t>7. </a:t>
            </a:r>
            <a:r>
              <a:rPr lang="en-US" sz="2400" b="1" u="sng" dirty="0" smtClean="0"/>
              <a:t>The vote for president</a:t>
            </a:r>
            <a:r>
              <a:rPr lang="en-US" sz="2400" b="1" dirty="0" smtClean="0"/>
              <a:t>:</a:t>
            </a:r>
          </a:p>
          <a:p>
            <a:pPr algn="l"/>
            <a:r>
              <a:rPr lang="en-US" sz="2400" b="1" u="sng" dirty="0" smtClean="0"/>
              <a:t>In each state</a:t>
            </a:r>
            <a:r>
              <a:rPr lang="en-US" sz="2400" b="1" dirty="0" smtClean="0"/>
              <a:t>, the number of electors depends on the numbers of districts and senators.</a:t>
            </a:r>
          </a:p>
          <a:p>
            <a:r>
              <a:rPr lang="en-US" sz="1800" b="1" dirty="0" smtClean="0"/>
              <a:t> </a:t>
            </a:r>
            <a:endParaRPr lang="fr-FR" sz="1800" b="1" dirty="0" smtClean="0"/>
          </a:p>
        </p:txBody>
      </p:sp>
      <p:grpSp>
        <p:nvGrpSpPr>
          <p:cNvPr id="21" name="Groupe 20"/>
          <p:cNvGrpSpPr/>
          <p:nvPr/>
        </p:nvGrpSpPr>
        <p:grpSpPr>
          <a:xfrm>
            <a:off x="5681464" y="2074583"/>
            <a:ext cx="994592" cy="2016224"/>
            <a:chOff x="6673752" y="2708920"/>
            <a:chExt cx="994592" cy="2016224"/>
          </a:xfrm>
        </p:grpSpPr>
        <p:pic>
          <p:nvPicPr>
            <p:cNvPr id="22" name="Image 3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667" t="8000" r="4500" b="55833"/>
            <a:stretch>
              <a:fillRect/>
            </a:stretch>
          </p:blipFill>
          <p:spPr bwMode="auto">
            <a:xfrm>
              <a:off x="6673752" y="2708920"/>
              <a:ext cx="981075" cy="1990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Rectangle 22"/>
            <p:cNvSpPr/>
            <p:nvPr/>
          </p:nvSpPr>
          <p:spPr>
            <a:xfrm>
              <a:off x="7477844" y="4439394"/>
              <a:ext cx="190500" cy="285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pic>
        <p:nvPicPr>
          <p:cNvPr id="24" name="Imag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33" t="7500" r="27499" b="54500"/>
          <a:stretch>
            <a:fillRect/>
          </a:stretch>
        </p:blipFill>
        <p:spPr bwMode="auto">
          <a:xfrm rot="5400000">
            <a:off x="3014874" y="1424217"/>
            <a:ext cx="695325" cy="4637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" name="Groupe 26"/>
          <p:cNvGrpSpPr/>
          <p:nvPr/>
        </p:nvGrpSpPr>
        <p:grpSpPr>
          <a:xfrm>
            <a:off x="134541" y="3333650"/>
            <a:ext cx="981075" cy="2052141"/>
            <a:chOff x="0" y="4007346"/>
            <a:chExt cx="981075" cy="2052141"/>
          </a:xfrm>
        </p:grpSpPr>
        <p:pic>
          <p:nvPicPr>
            <p:cNvPr id="28" name="Image 3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667" t="8000" r="4500" b="55833"/>
            <a:stretch>
              <a:fillRect/>
            </a:stretch>
          </p:blipFill>
          <p:spPr bwMode="auto">
            <a:xfrm rot="10800000">
              <a:off x="0" y="4068762"/>
              <a:ext cx="981075" cy="1990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ectangle 28"/>
            <p:cNvSpPr/>
            <p:nvPr/>
          </p:nvSpPr>
          <p:spPr>
            <a:xfrm>
              <a:off x="35496" y="4007346"/>
              <a:ext cx="190500" cy="285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62532" y="4523072"/>
            <a:ext cx="1125092" cy="955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4" name="Imag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33" t="7500" r="27499" b="54500"/>
          <a:stretch>
            <a:fillRect/>
          </a:stretch>
        </p:blipFill>
        <p:spPr bwMode="auto">
          <a:xfrm rot="10800000">
            <a:off x="134541" y="4523071"/>
            <a:ext cx="695326" cy="2334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1691682" y="1392891"/>
            <a:ext cx="3989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Candidate wins the total state’s numbers of electors </a:t>
            </a:r>
            <a:endParaRPr lang="fr-FR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6676056" y="1774557"/>
            <a:ext cx="24747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number of districts is based on population:</a:t>
            </a:r>
          </a:p>
          <a:p>
            <a:r>
              <a:rPr lang="en-US" b="1" dirty="0" smtClean="0"/>
              <a:t>      </a:t>
            </a:r>
            <a:r>
              <a:rPr lang="en-US" b="1" u="sng" dirty="0" smtClean="0"/>
              <a:t>e.g</a:t>
            </a:r>
            <a:r>
              <a:rPr lang="en-US" b="1" u="sng" dirty="0"/>
              <a:t>.</a:t>
            </a:r>
            <a:r>
              <a:rPr lang="en-US" b="1" dirty="0"/>
              <a:t>  </a:t>
            </a:r>
            <a:r>
              <a:rPr lang="en-US" b="1" dirty="0" smtClean="0"/>
              <a:t>	California</a:t>
            </a:r>
            <a:r>
              <a:rPr lang="en-US" b="1" dirty="0"/>
              <a:t>: 53       </a:t>
            </a:r>
            <a:r>
              <a:rPr lang="en-US" b="1" dirty="0" smtClean="0"/>
              <a:t>	Kansas</a:t>
            </a:r>
            <a:r>
              <a:rPr lang="en-US" b="1" dirty="0"/>
              <a:t>: 4</a:t>
            </a:r>
            <a:endParaRPr lang="fr-FR" b="1" dirty="0"/>
          </a:p>
          <a:p>
            <a:endParaRPr lang="fr-FR" b="1" dirty="0"/>
          </a:p>
        </p:txBody>
      </p:sp>
      <p:pic>
        <p:nvPicPr>
          <p:cNvPr id="4100" name="Picture 4" descr="C:\Users\HOUDART\AppData\Local\Microsoft\Windows\Temporary Internet Files\Content.IE5\CTGZM1AD\600px-Panneau_attention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433" y="1345350"/>
            <a:ext cx="512959" cy="427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76" y="1979017"/>
            <a:ext cx="1440160" cy="1078730"/>
          </a:xfrm>
          <a:prstGeom prst="rect">
            <a:avLst/>
          </a:prstGeom>
        </p:spPr>
      </p:pic>
      <p:sp>
        <p:nvSpPr>
          <p:cNvPr id="33" name="ZoneTexte 32"/>
          <p:cNvSpPr txBox="1"/>
          <p:nvPr/>
        </p:nvSpPr>
        <p:spPr>
          <a:xfrm>
            <a:off x="2527583" y="5275035"/>
            <a:ext cx="122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8th of November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2016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295209" y="5062625"/>
            <a:ext cx="4380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 November one of the two candidates is elected and becomes the new president.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155" y="3176777"/>
            <a:ext cx="2102076" cy="1777062"/>
          </a:xfrm>
          <a:prstGeom prst="rect">
            <a:avLst/>
          </a:prstGeom>
        </p:spPr>
      </p:pic>
      <p:pic>
        <p:nvPicPr>
          <p:cNvPr id="37" name="Image 36" descr="ElectoralCollege2016.sv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844" y="2866591"/>
            <a:ext cx="2695668" cy="16564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023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do parties stand for?</a:t>
            </a:r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7107309"/>
              </p:ext>
            </p:extLst>
          </p:nvPr>
        </p:nvGraphicFramePr>
        <p:xfrm>
          <a:off x="179512" y="2204864"/>
          <a:ext cx="4546848" cy="3921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Espace réservé du contenu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6227686"/>
              </p:ext>
            </p:extLst>
          </p:nvPr>
        </p:nvGraphicFramePr>
        <p:xfrm>
          <a:off x="4489648" y="2204864"/>
          <a:ext cx="4546848" cy="3921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5652120" y="1505496"/>
            <a:ext cx="2808312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Republican party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547664" y="1500847"/>
            <a:ext cx="2808312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Democratic party</a:t>
            </a:r>
            <a:endParaRPr lang="fr-FR" sz="2800" b="1" dirty="0">
              <a:solidFill>
                <a:schemeClr val="bg1"/>
              </a:solidFill>
            </a:endParaRPr>
          </a:p>
        </p:txBody>
      </p:sp>
      <p:pic>
        <p:nvPicPr>
          <p:cNvPr id="5122" name="Picture 2" descr="Afficher l'image d'origin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832" y="2276872"/>
            <a:ext cx="991336" cy="86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rganigramme : Connecteur 11"/>
          <p:cNvSpPr/>
          <p:nvPr/>
        </p:nvSpPr>
        <p:spPr>
          <a:xfrm>
            <a:off x="683568" y="3645024"/>
            <a:ext cx="1080120" cy="1008112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395536" y="3759518"/>
            <a:ext cx="1656184" cy="100811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683568" y="3619375"/>
            <a:ext cx="1152128" cy="105940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Immigrants, blue-collar workers, women &amp; minorities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8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172</TotalTime>
  <Words>251</Words>
  <Application>Microsoft Office PowerPoint</Application>
  <PresentationFormat>Affichage à l'écran (4:3)</PresentationFormat>
  <Paragraphs>47</Paragraphs>
  <Slides>5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HOW IS THE PRESIDENT ELECTED?</vt:lpstr>
      <vt:lpstr>1. Requirements for government job</vt:lpstr>
      <vt:lpstr>Présentation PowerPoint</vt:lpstr>
      <vt:lpstr>Présentation PowerPoint</vt:lpstr>
      <vt:lpstr>What do parties stand for?</vt:lpstr>
    </vt:vector>
  </TitlesOfParts>
  <Company>Axens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THE PRESIDENT IS ELECTED?</dc:title>
  <dc:creator>HOUDART Nathalie</dc:creator>
  <cp:lastModifiedBy>HOUDART Nathalie</cp:lastModifiedBy>
  <cp:revision>46</cp:revision>
  <dcterms:created xsi:type="dcterms:W3CDTF">2016-11-01T14:45:59Z</dcterms:created>
  <dcterms:modified xsi:type="dcterms:W3CDTF">2016-11-01T17:38:27Z</dcterms:modified>
</cp:coreProperties>
</file>